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62" r:id="rId4"/>
    <p:sldId id="261" r:id="rId5"/>
    <p:sldId id="263" r:id="rId6"/>
    <p:sldId id="272" r:id="rId7"/>
    <p:sldId id="265" r:id="rId8"/>
    <p:sldId id="266" r:id="rId9"/>
    <p:sldId id="268" r:id="rId10"/>
    <p:sldId id="278" r:id="rId11"/>
    <p:sldId id="269" r:id="rId12"/>
    <p:sldId id="279" r:id="rId13"/>
    <p:sldId id="283" r:id="rId14"/>
    <p:sldId id="282" r:id="rId15"/>
    <p:sldId id="277" r:id="rId16"/>
    <p:sldId id="280" r:id="rId17"/>
    <p:sldId id="274" r:id="rId18"/>
    <p:sldId id="271" r:id="rId19"/>
    <p:sldId id="281" r:id="rId20"/>
    <p:sldId id="276" r:id="rId21"/>
    <p:sldId id="260" r:id="rId22"/>
  </p:sldIdLst>
  <p:sldSz cx="9144000" cy="5143500" type="screen16x9"/>
  <p:notesSz cx="6858000" cy="9144000"/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405">
          <p15:clr>
            <a:srgbClr val="A4A3A4"/>
          </p15:clr>
        </p15:guide>
        <p15:guide id="3" pos="3974">
          <p15:clr>
            <a:srgbClr val="A4A3A4"/>
          </p15:clr>
        </p15:guide>
        <p15:guide id="4" pos="52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714">
          <p15:clr>
            <a:srgbClr val="A4A3A4"/>
          </p15:clr>
        </p15:guide>
        <p15:guide id="4" orient="horz" pos="2406">
          <p15:clr>
            <a:srgbClr val="A4A3A4"/>
          </p15:clr>
        </p15:guide>
        <p15:guide id="5" pos="3975">
          <p15:clr>
            <a:srgbClr val="A4A3A4"/>
          </p15:clr>
        </p15:guide>
        <p15:guide id="6" pos="5298">
          <p15:clr>
            <a:srgbClr val="A4A3A4"/>
          </p15:clr>
        </p15:guide>
        <p15:guide id="7" orient="horz" pos="713">
          <p15:clr>
            <a:srgbClr val="A4A3A4"/>
          </p15:clr>
        </p15:guide>
        <p15:guide id="8" orient="horz" pos="2405">
          <p15:clr>
            <a:srgbClr val="A4A3A4"/>
          </p15:clr>
        </p15:guide>
        <p15:guide id="9" pos="3974">
          <p15:clr>
            <a:srgbClr val="A4A3A4"/>
          </p15:clr>
        </p15:guide>
        <p15:guide id="10" pos="529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CF3"/>
    <a:srgbClr val="184962"/>
    <a:srgbClr val="1A516C"/>
    <a:srgbClr val="1D5A79"/>
    <a:srgbClr val="216687"/>
    <a:srgbClr val="F4740A"/>
    <a:srgbClr val="F5770F"/>
    <a:srgbClr val="4BA8D1"/>
    <a:srgbClr val="6696B6"/>
    <a:srgbClr val="31B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 snapToObjects="1">
      <p:cViewPr varScale="1">
        <p:scale>
          <a:sx n="158" d="100"/>
          <a:sy n="158" d="100"/>
        </p:scale>
        <p:origin x="246" y="132"/>
      </p:cViewPr>
      <p:guideLst>
        <p:guide orient="horz" pos="713"/>
        <p:guide orient="horz" pos="2405"/>
        <p:guide pos="3974"/>
        <p:guide pos="52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082" y="115"/>
      </p:cViewPr>
      <p:guideLst>
        <p:guide orient="horz" pos="2880"/>
        <p:guide pos="2160"/>
        <p:guide orient="horz" pos="714"/>
        <p:guide orient="horz" pos="2406"/>
        <p:guide pos="3975"/>
        <p:guide pos="5298"/>
        <p:guide orient="horz" pos="713"/>
        <p:guide orient="horz" pos="2405"/>
        <p:guide pos="3974"/>
        <p:guide pos="529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D3A79-1F12-44DC-910C-DE78909CA5B0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5B793-74DE-43B1-B9D3-F22A9F4BB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5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6F0B-B2D3-4C76-95E5-1874D06E050D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1A00C-B843-4881-8936-61286A99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4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5143498"/>
          </a:xfrm>
          <a:prstGeom prst="rect">
            <a:avLst/>
          </a:prstGeom>
          <a:solidFill>
            <a:srgbClr val="4D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2759" y="668765"/>
            <a:ext cx="18301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759" y="2766596"/>
            <a:ext cx="18301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9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A5D7E80B-95A0-464A-BD0C-139EA0F34BCA}" type="datetime1">
              <a:rPr lang="en-US" altLang="ko-KR" sz="1000" b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</a:rPr>
              <a:t>11/8/2023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바닥글 개체 틀 10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슬라이드 번호 개체 틀 11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Text Placeholder 16"/>
          <p:cNvSpPr txBox="1">
            <a:spLocks noGrp="1" noChangeArrowheads="1"/>
          </p:cNvSpPr>
          <p:nvPr>
            <p:ph type="ctrTitle"/>
          </p:nvPr>
        </p:nvSpPr>
        <p:spPr>
          <a:xfrm>
            <a:off x="273050" y="934085"/>
            <a:ext cx="4398010" cy="1156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900" b="1" dirty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7" name="Subtitle 17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73050" y="2304415"/>
            <a:ext cx="2313305" cy="3346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rgbClr val="D5EAFB"/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900" b="0" dirty="0">
                <a:solidFill>
                  <a:srgbClr val="D5EAFB"/>
                </a:solidFill>
                <a:latin typeface="Arial" charset="0"/>
                <a:ea typeface="Arial" charset="0"/>
              </a:rPr>
              <a:t>.</a:t>
            </a:r>
            <a:endParaRPr lang="ko-KR" altLang="en-US" sz="900" dirty="0">
              <a:solidFill>
                <a:srgbClr val="D5EAFB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3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-16683"/>
            <a:ext cx="9144000" cy="259424"/>
          </a:xfrm>
          <a:prstGeom prst="rect">
            <a:avLst/>
          </a:prstGeom>
          <a:solidFill>
            <a:srgbClr val="4D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49" name="제목 2048"/>
          <p:cNvSpPr txBox="1">
            <a:spLocks noGrp="1" noChangeArrowheads="1"/>
          </p:cNvSpPr>
          <p:nvPr>
            <p:ph type="title"/>
          </p:nvPr>
        </p:nvSpPr>
        <p:spPr>
          <a:xfrm>
            <a:off x="344170" y="-3175"/>
            <a:ext cx="2865120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dirty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5" name="타원 4"/>
          <p:cNvSpPr/>
          <p:nvPr userDrawn="1"/>
        </p:nvSpPr>
        <p:spPr>
          <a:xfrm>
            <a:off x="222639" y="64581"/>
            <a:ext cx="108048" cy="108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날짜 개체 틀 2050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1DDAED48-9556-42A0-AAFC-0791E2245996}" type="datetime1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</a:rPr>
              <a:t>11/8/2023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1" name="바닥글 개체 틀 2051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2" name="슬라이드 번호 개체 틀 2052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5" name="Subtitle 2055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479425" y="795655"/>
            <a:ext cx="8366125" cy="4978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9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2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048"/>
          <p:cNvSpPr>
            <a:spLocks noGrp="1"/>
          </p:cNvSpPr>
          <p:nvPr>
            <p:ph type="title" hasCustomPrompt="1"/>
          </p:nvPr>
        </p:nvSpPr>
        <p:spPr>
          <a:xfrm>
            <a:off x="235363" y="1360290"/>
            <a:ext cx="8495398" cy="937022"/>
          </a:xfrm>
          <a:prstGeom prst="rect">
            <a:avLst/>
          </a:prstGeom>
        </p:spPr>
        <p:txBody>
          <a:bodyPr lIns="77925" tIns="38963" rIns="77925" bIns="38963"/>
          <a:lstStyle>
            <a:lvl1pPr algn="l">
              <a:defRPr sz="4300" b="1" baseline="0">
                <a:solidFill>
                  <a:srgbClr val="4DACF3"/>
                </a:solidFill>
                <a:latin typeface="+mj-lt"/>
                <a:ea typeface="+mj-ea"/>
              </a:defRPr>
            </a:lvl1pPr>
          </a:lstStyle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759" y="668765"/>
            <a:ext cx="1830149" cy="0"/>
          </a:xfrm>
          <a:prstGeom prst="line">
            <a:avLst/>
          </a:prstGeom>
          <a:ln w="28575">
            <a:solidFill>
              <a:srgbClr val="4D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759" y="2766596"/>
            <a:ext cx="1830149" cy="0"/>
          </a:xfrm>
          <a:prstGeom prst="line">
            <a:avLst/>
          </a:prstGeom>
          <a:ln w="28575">
            <a:solidFill>
              <a:srgbClr val="4D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날짜 개체 틀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623F09F1-F74B-4E07-8712-B31166C53A39}" type="datetime1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</a:rPr>
              <a:t>11/8/2023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바닥글 개체 틀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슬라이드 번호 개체 틀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2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 txBox="1">
            <a:spLocks noGrp="1" noChangeArrowheads="1"/>
          </p:cNvSpPr>
          <p:nvPr>
            <p:ph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8A66FA3F-5E0F-4326-873A-02B0FE50B461}" type="datetime1">
              <a:rPr lang="en-US" altLang="ko-KR" sz="900" b="0" smtClean="0">
                <a:solidFill>
                  <a:srgbClr val="898989"/>
                </a:solidFill>
                <a:latin typeface="Times New Roman" charset="0"/>
              </a:rPr>
              <a:t>11/8/2023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2" name="Footer Placeholder 1"/>
          <p:cNvSpPr txBox="1">
            <a:spLocks noGrp="1" noChangeArrowheads="1"/>
          </p:cNvSpPr>
          <p:nvPr>
            <p:ph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lvl1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900" dirty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바닥글</a:t>
            </a:r>
            <a:endParaRPr lang="en-US" altLang="ko-KR" sz="900" dirty="0">
              <a:solidFill>
                <a:srgbClr val="898989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3" name="Slide Number Placeholder 1"/>
          <p:cNvSpPr txBox="1">
            <a:spLocks noGrp="1" noChangeArrowheads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b="0" dirty="0" smtClean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‹#›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2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ctr" defTabSz="779252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035" y="2290097"/>
            <a:ext cx="3049498" cy="386003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2000" dirty="0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게임 개발 포트폴리오</a:t>
            </a:r>
            <a:endParaRPr lang="ko-KR" altLang="en-US" sz="2000" b="1" dirty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035" y="2853404"/>
            <a:ext cx="2671270" cy="293670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algn="l" defTabSz="77914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400" b="0" dirty="0">
                <a:solidFill>
                  <a:srgbClr val="D5EAFB"/>
                </a:solidFill>
                <a:latin typeface="Arial" charset="0"/>
                <a:ea typeface="Arial" charset="0"/>
              </a:rPr>
              <a:t>고동현</a:t>
            </a:r>
            <a:endParaRPr lang="ko-KR" altLang="en-US" sz="1400" b="1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ABC565-E131-49FE-BEE9-2C31E13B5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1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C8BC6-BB4D-44CD-899B-C4D7AAAAFF0E}"/>
              </a:ext>
            </a:extLst>
          </p:cNvPr>
          <p:cNvSpPr txBox="1"/>
          <p:nvPr/>
        </p:nvSpPr>
        <p:spPr>
          <a:xfrm>
            <a:off x="280035" y="813623"/>
            <a:ext cx="6508115" cy="678180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3900" dirty="0" err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en-US" sz="3900" dirty="0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 액션 게임</a:t>
            </a:r>
            <a:endParaRPr lang="ko-KR" altLang="en-US" sz="3900" b="1" dirty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42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E5557-17FD-420B-93F8-55914B6F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720000"/>
            <a:ext cx="6371306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6F101F-29B2-42BD-A577-807BE0F26E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플레이어 </a:t>
            </a:r>
            <a:r>
              <a:rPr lang="ko-KR" altLang="ko-KR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탐지,공격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낙하블럭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낙하블럭,탐지,공격">
            <a:hlinkClick r:id="" action="ppaction://media"/>
            <a:extLst>
              <a:ext uri="{FF2B5EF4-FFF2-40B4-BE49-F238E27FC236}">
                <a16:creationId xmlns:a16="http://schemas.microsoft.com/office/drawing/2014/main" id="{3348C90F-9D63-47E7-BF2B-ED638830A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BF4F90-15F8-42DB-A2CE-82490D7D4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11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플레이어 </a:t>
            </a:r>
            <a:r>
              <a:rPr lang="ko-KR" altLang="ko-KR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탐지,공격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낙하블럭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63773B-C030-4A2E-86F3-B3F5D698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17" y="457136"/>
            <a:ext cx="4638869" cy="3782213"/>
          </a:xfrm>
          <a:prstGeom prst="rect">
            <a:avLst/>
          </a:prstGeom>
        </p:spPr>
      </p:pic>
      <p:sp>
        <p:nvSpPr>
          <p:cNvPr id="5" name="텍스트 개체 틀 57">
            <a:extLst>
              <a:ext uri="{FF2B5EF4-FFF2-40B4-BE49-F238E27FC236}">
                <a16:creationId xmlns:a16="http://schemas.microsoft.com/office/drawing/2014/main" id="{24E27C21-7310-4EA3-9288-4BC038B7143B}"/>
              </a:ext>
            </a:extLst>
          </p:cNvPr>
          <p:cNvSpPr txBox="1">
            <a:spLocks/>
          </p:cNvSpPr>
          <p:nvPr/>
        </p:nvSpPr>
        <p:spPr>
          <a:xfrm>
            <a:off x="2800117" y="4439310"/>
            <a:ext cx="3543765" cy="6565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플레이어가 존재하고 </a:t>
            </a:r>
            <a:r>
              <a:rPr lang="ko-KR" altLang="en-US" sz="1400" b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인식거리내에 있을 때 추격 및 </a:t>
            </a: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공격 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6003D-CCB6-41E9-A4A7-0139F26E3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12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898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로프 액션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로프액션">
            <a:hlinkClick r:id="" action="ppaction://media"/>
            <a:extLst>
              <a:ext uri="{FF2B5EF4-FFF2-40B4-BE49-F238E27FC236}">
                <a16:creationId xmlns:a16="http://schemas.microsoft.com/office/drawing/2014/main" id="{46710F21-17EA-46BE-B35A-29D0CC7F2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로프 액션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개체 틀 57">
            <a:extLst>
              <a:ext uri="{FF2B5EF4-FFF2-40B4-BE49-F238E27FC236}">
                <a16:creationId xmlns:a16="http://schemas.microsoft.com/office/drawing/2014/main" id="{BDE5A81D-57CC-46E4-865C-1DCF32E20840}"/>
              </a:ext>
            </a:extLst>
          </p:cNvPr>
          <p:cNvSpPr txBox="1">
            <a:spLocks/>
          </p:cNvSpPr>
          <p:nvPr/>
        </p:nvSpPr>
        <p:spPr>
          <a:xfrm>
            <a:off x="6041346" y="2987214"/>
            <a:ext cx="3102654" cy="1461844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로프를 발사하여 해당지점까지 날라가게 하며</a:t>
            </a:r>
            <a:endParaRPr lang="en-US" altLang="ko-KR" sz="1400" b="1" dirty="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특정 </a:t>
            </a:r>
            <a:r>
              <a:rPr lang="ko-KR" altLang="en-US" sz="1400" b="1" dirty="0" err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오브잭트명중시</a:t>
            </a: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 플레이어를 해당위치로 이동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A0B7DB-A92D-4A8F-B300-4905608E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9" y="523484"/>
            <a:ext cx="5765555" cy="446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75CC3-21A7-4B18-A2D2-A8935056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864" y="546276"/>
            <a:ext cx="3774407" cy="19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0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맵 변경</a:t>
            </a:r>
          </a:p>
        </p:txBody>
      </p:sp>
      <p:sp>
        <p:nvSpPr>
          <p:cNvPr id="5" name="텍스트 개체 틀 57">
            <a:extLst>
              <a:ext uri="{FF2B5EF4-FFF2-40B4-BE49-F238E27FC236}">
                <a16:creationId xmlns:a16="http://schemas.microsoft.com/office/drawing/2014/main" id="{9201BB9F-0874-4865-920E-815AF3861646}"/>
              </a:ext>
            </a:extLst>
          </p:cNvPr>
          <p:cNvSpPr txBox="1">
            <a:spLocks/>
          </p:cNvSpPr>
          <p:nvPr/>
        </p:nvSpPr>
        <p:spPr>
          <a:xfrm>
            <a:off x="1068476" y="4444832"/>
            <a:ext cx="7045325" cy="321846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32500" lnSpcReduction="20000"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3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보스  전용으로 포탈 형태의 맵 이동 아니라 지형파괴 형식으로 추락하여 다른 </a:t>
            </a:r>
            <a:r>
              <a:rPr lang="ko-KR" altLang="en-US" sz="3400" b="1" dirty="0" err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맵으로</a:t>
            </a:r>
            <a:r>
              <a:rPr lang="ko-KR" altLang="en-US" sz="3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 이동하는 방식</a:t>
            </a:r>
            <a:endParaRPr lang="en-US" altLang="ko-KR" sz="3400" b="1" dirty="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6" name="2023-10-29 23-13-03">
            <a:hlinkClick r:id="" action="ppaction://media"/>
            <a:extLst>
              <a:ext uri="{FF2B5EF4-FFF2-40B4-BE49-F238E27FC236}">
                <a16:creationId xmlns:a16="http://schemas.microsoft.com/office/drawing/2014/main" id="{580A15F8-B18A-4B23-8356-8F4FB959E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0759FC-BD49-4C5F-B46F-2AB09BEDF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15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카메라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7AC18F-0CA9-435A-ADDB-ABDA2E519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9" y="649851"/>
            <a:ext cx="6068474" cy="16049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FBBE4F1-49D6-41A8-8A80-41C14FAC0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166" y="3148724"/>
            <a:ext cx="6068475" cy="960417"/>
          </a:xfrm>
          <a:prstGeom prst="rect">
            <a:avLst/>
          </a:prstGeom>
        </p:spPr>
      </p:pic>
      <p:sp>
        <p:nvSpPr>
          <p:cNvPr id="8" name="텍스트 개체 틀 57">
            <a:extLst>
              <a:ext uri="{FF2B5EF4-FFF2-40B4-BE49-F238E27FC236}">
                <a16:creationId xmlns:a16="http://schemas.microsoft.com/office/drawing/2014/main" id="{35F00E68-1581-4B9A-886A-25EBD1DA3CFB}"/>
              </a:ext>
            </a:extLst>
          </p:cNvPr>
          <p:cNvSpPr txBox="1">
            <a:spLocks/>
          </p:cNvSpPr>
          <p:nvPr/>
        </p:nvSpPr>
        <p:spPr>
          <a:xfrm>
            <a:off x="2923382" y="2370288"/>
            <a:ext cx="2913904" cy="778436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기본적으로 플레이어 기준 추격 카메라로 </a:t>
            </a:r>
            <a:r>
              <a:rPr lang="ko-KR" altLang="en-US" sz="1400" b="1" dirty="0" err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좁은시야에서</a:t>
            </a: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 적의 공격을 경계하게 설계</a:t>
            </a:r>
          </a:p>
        </p:txBody>
      </p:sp>
      <p:sp>
        <p:nvSpPr>
          <p:cNvPr id="9" name="텍스트 개체 틀 57">
            <a:extLst>
              <a:ext uri="{FF2B5EF4-FFF2-40B4-BE49-F238E27FC236}">
                <a16:creationId xmlns:a16="http://schemas.microsoft.com/office/drawing/2014/main" id="{7D096E60-9280-450B-B145-5C580CC76AEB}"/>
              </a:ext>
            </a:extLst>
          </p:cNvPr>
          <p:cNvSpPr txBox="1">
            <a:spLocks/>
          </p:cNvSpPr>
          <p:nvPr/>
        </p:nvSpPr>
        <p:spPr>
          <a:xfrm>
            <a:off x="3034620" y="4268207"/>
            <a:ext cx="2825616" cy="773693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보스 몬스터와의 화면고정형식의 </a:t>
            </a:r>
            <a:r>
              <a:rPr lang="ko-KR" altLang="en-US" sz="1400" b="1" dirty="0" err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넓은시야로</a:t>
            </a: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 가시성 확보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6217B9-12C4-49C4-8BCF-6703D4A095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16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849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텔레포트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보스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3036B-6D79-4B00-997C-80DC9B243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17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보스 텔포">
            <a:hlinkClick r:id="" action="ppaction://media"/>
            <a:extLst>
              <a:ext uri="{FF2B5EF4-FFF2-40B4-BE49-F238E27FC236}">
                <a16:creationId xmlns:a16="http://schemas.microsoft.com/office/drawing/2014/main" id="{03E7A0DA-F2A8-4F10-AA19-696A0A693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산탄 공격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슬로우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 모션 화면</a:t>
            </a:r>
          </a:p>
        </p:txBody>
      </p:sp>
      <p:pic>
        <p:nvPicPr>
          <p:cNvPr id="4" name="산탄,슬로우">
            <a:hlinkClick r:id="" action="ppaction://media"/>
            <a:extLst>
              <a:ext uri="{FF2B5EF4-FFF2-40B4-BE49-F238E27FC236}">
                <a16:creationId xmlns:a16="http://schemas.microsoft.com/office/drawing/2014/main" id="{1D3D0CC9-A372-4484-818D-E86ECD548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399998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18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공격 무시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관통">
            <a:hlinkClick r:id="" action="ppaction://media"/>
            <a:extLst>
              <a:ext uri="{FF2B5EF4-FFF2-40B4-BE49-F238E27FC236}">
                <a16:creationId xmlns:a16="http://schemas.microsoft.com/office/drawing/2014/main" id="{68145D97-A9B5-469F-9308-34013D235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325" y="-5715"/>
            <a:ext cx="2833370" cy="262255"/>
          </a:xfrm>
        </p:spPr>
        <p:txBody>
          <a:bodyPr lIns="77925" tIns="38963" rIns="77925" bIns="38963" anchor="ctr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CONTENTS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294967295"/>
          </p:nvPr>
        </p:nvSpPr>
        <p:spPr>
          <a:xfrm>
            <a:off x="783590" y="832485"/>
            <a:ext cx="8031480" cy="467360"/>
          </a:xfrm>
          <a:prstGeom prst="rect">
            <a:avLst/>
          </a:prstGeom>
        </p:spPr>
        <p:txBody>
          <a:bodyPr lIns="77925" tIns="38963" rIns="77925" bIns="38963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400" b="1" dirty="0">
                <a:solidFill>
                  <a:srgbClr val="216687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01</a:t>
            </a:r>
            <a:r>
              <a:rPr lang="en-US" altLang="ko-KR" dirty="0">
                <a:solidFill>
                  <a:srgbClr val="025A7F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  <p:sp>
        <p:nvSpPr>
          <p:cNvPr id="36" name="텍스트 개체 틀 15"/>
          <p:cNvSpPr txBox="1">
            <a:spLocks/>
          </p:cNvSpPr>
          <p:nvPr/>
        </p:nvSpPr>
        <p:spPr>
          <a:xfrm>
            <a:off x="805815" y="1250950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개발 배경</a:t>
            </a:r>
            <a:endParaRPr lang="ko-KR" altLang="en-US" sz="2000">
              <a:solidFill>
                <a:srgbClr val="216687"/>
              </a:solidFill>
              <a:latin typeface="Arial" charset="0"/>
              <a:ea typeface="Tahoma" charset="0"/>
              <a:cs typeface="Arial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534160" y="1209040"/>
            <a:ext cx="6664325" cy="0"/>
          </a:xfrm>
          <a:prstGeom prst="line">
            <a:avLst/>
          </a:prstGeom>
          <a:ln w="19050">
            <a:solidFill>
              <a:srgbClr val="216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15"/>
          <p:cNvSpPr txBox="1">
            <a:spLocks noGrp="1"/>
          </p:cNvSpPr>
          <p:nvPr>
            <p:ph type="body" sz="quarter" idx="4294967295"/>
          </p:nvPr>
        </p:nvSpPr>
        <p:spPr>
          <a:xfrm>
            <a:off x="783590" y="2134235"/>
            <a:ext cx="8032115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92500" lnSpcReduction="20000"/>
          </a:bodyPr>
          <a:lstStyle/>
          <a:p>
            <a:pPr marL="0" indent="0" latinLnBrk="0">
              <a:buFontTx/>
              <a:buNone/>
            </a:pPr>
            <a:r>
              <a:rPr lang="en-US" altLang="ko-KR" sz="3400" b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02</a:t>
            </a:r>
            <a:endParaRPr lang="ko-KR" altLang="en-US" sz="3400" b="1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534160" y="2512060"/>
            <a:ext cx="6664325" cy="0"/>
          </a:xfrm>
          <a:prstGeom prst="line">
            <a:avLst/>
          </a:prstGeom>
          <a:ln w="19050">
            <a:solidFill>
              <a:srgbClr val="31B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15"/>
          <p:cNvSpPr txBox="1">
            <a:spLocks/>
          </p:cNvSpPr>
          <p:nvPr/>
        </p:nvSpPr>
        <p:spPr>
          <a:xfrm>
            <a:off x="805815" y="2549525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Flowchart</a:t>
            </a:r>
            <a:endParaRPr lang="ko-KR" altLang="en-US" sz="200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5" name="텍스트 개체 틀 15"/>
          <p:cNvSpPr txBox="1">
            <a:spLocks/>
          </p:cNvSpPr>
          <p:nvPr/>
        </p:nvSpPr>
        <p:spPr>
          <a:xfrm>
            <a:off x="783590" y="3413125"/>
            <a:ext cx="8031480" cy="467360"/>
          </a:xfrm>
          <a:prstGeom prst="rect">
            <a:avLst/>
          </a:prstGeom>
        </p:spPr>
        <p:txBody>
          <a:bodyPr lIns="77925" tIns="38963" rIns="77925" bIns="38963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400" b="1" dirty="0">
                <a:solidFill>
                  <a:srgbClr val="AEC026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03</a:t>
            </a:r>
            <a:endParaRPr lang="en-US" altLang="ko-KR" b="1" dirty="0">
              <a:solidFill>
                <a:srgbClr val="AEC026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534160" y="3790315"/>
            <a:ext cx="6664325" cy="0"/>
          </a:xfrm>
          <a:prstGeom prst="line">
            <a:avLst/>
          </a:prstGeom>
          <a:ln w="19050">
            <a:solidFill>
              <a:srgbClr val="B7C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개체 틀 15"/>
          <p:cNvSpPr txBox="1">
            <a:spLocks/>
          </p:cNvSpPr>
          <p:nvPr/>
        </p:nvSpPr>
        <p:spPr>
          <a:xfrm>
            <a:off x="805815" y="3827780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 dirty="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기능 및 로</a:t>
            </a:r>
            <a:r>
              <a:rPr lang="ko-KR" altLang="en-US" sz="2000" dirty="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D33B62-F964-42B5-AD8B-736A59D5D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1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산탄 공격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슬로우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  모션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645C7-E733-482D-8EC3-C90E34FF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5" y="846080"/>
            <a:ext cx="4361055" cy="3039987"/>
          </a:xfrm>
          <a:prstGeom prst="rect">
            <a:avLst/>
          </a:prstGeom>
        </p:spPr>
      </p:pic>
      <p:sp>
        <p:nvSpPr>
          <p:cNvPr id="5" name="텍스트 개체 틀 57">
            <a:extLst>
              <a:ext uri="{FF2B5EF4-FFF2-40B4-BE49-F238E27FC236}">
                <a16:creationId xmlns:a16="http://schemas.microsoft.com/office/drawing/2014/main" id="{D7066409-9D3B-4EAA-AF66-7080E35F0071}"/>
              </a:ext>
            </a:extLst>
          </p:cNvPr>
          <p:cNvSpPr txBox="1">
            <a:spLocks/>
          </p:cNvSpPr>
          <p:nvPr/>
        </p:nvSpPr>
        <p:spPr>
          <a:xfrm>
            <a:off x="314325" y="4053625"/>
            <a:ext cx="3382933" cy="60414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일정 체력 이하 시 발동하는 패턴으로 무작위 방향에서 동시에 발생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BDEFF3-0897-4334-B73D-8D3BFB299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40" y="907420"/>
            <a:ext cx="4398045" cy="2846138"/>
          </a:xfrm>
          <a:prstGeom prst="rect">
            <a:avLst/>
          </a:prstGeom>
        </p:spPr>
      </p:pic>
      <p:sp>
        <p:nvSpPr>
          <p:cNvPr id="8" name="텍스트 개체 틀 57">
            <a:extLst>
              <a:ext uri="{FF2B5EF4-FFF2-40B4-BE49-F238E27FC236}">
                <a16:creationId xmlns:a16="http://schemas.microsoft.com/office/drawing/2014/main" id="{70AB8D02-BD92-4251-BE2B-76C49E973C1F}"/>
              </a:ext>
            </a:extLst>
          </p:cNvPr>
          <p:cNvSpPr txBox="1">
            <a:spLocks/>
          </p:cNvSpPr>
          <p:nvPr/>
        </p:nvSpPr>
        <p:spPr>
          <a:xfrm>
            <a:off x="4940476" y="4141910"/>
            <a:ext cx="3449495" cy="60414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이에 좀더 여유롭게 대응할 수 있게 전체적으로 </a:t>
            </a:r>
            <a:r>
              <a:rPr lang="ko-KR" altLang="en-US" sz="1400" b="1" dirty="0" err="1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슬로우기능을</a:t>
            </a:r>
            <a:r>
              <a:rPr lang="ko-KR" altLang="en-US" sz="1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 추가</a:t>
            </a:r>
            <a:endParaRPr lang="en-US" altLang="ko-KR" sz="1400" b="1" dirty="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BA6DD8-7B26-4A45-B47F-85EBF1305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3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585" y="1360170"/>
            <a:ext cx="8496300" cy="937895"/>
          </a:xfrm>
        </p:spPr>
        <p:txBody>
          <a:bodyPr/>
          <a:lstStyle/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B655-0430-4A91-B8EA-268D3DC2C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21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38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2" descr="C:/Users/NOVE/AppData/Roaming/PolarisOffice/ETemp/1676_15002016/fImage159977116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" y="748665"/>
            <a:ext cx="4970145" cy="3134995"/>
          </a:xfrm>
          <a:prstGeom prst="rect">
            <a:avLst/>
          </a:prstGeom>
          <a:noFill/>
        </p:spPr>
      </p:pic>
      <p:pic>
        <p:nvPicPr>
          <p:cNvPr id="4" name="그림 3" descr="C:/Users/NOVE/AppData/Roaming/PolarisOffice/ETemp/1676_15002016/fImage184760117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70" y="791210"/>
            <a:ext cx="4344035" cy="2987040"/>
          </a:xfrm>
          <a:prstGeom prst="rect">
            <a:avLst/>
          </a:prstGeom>
          <a:noFill/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137FF-0ADA-401A-85CD-7101FF9E2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C275B2-6F87-4B9F-825C-CE7EE0883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77" y="791210"/>
            <a:ext cx="2964228" cy="231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389D4DC-493C-4E54-B560-AECD754C9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814" y="811608"/>
            <a:ext cx="2968974" cy="2111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9" name="그림 1" descr="C:/Users/NOVE/AppData/Roaming/PolarisOffice/ETemp/1676_15002016/fImage14531411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15" y="654685"/>
            <a:ext cx="5309235" cy="4213225"/>
          </a:xfrm>
          <a:prstGeom prst="rect">
            <a:avLst/>
          </a:prstGeom>
          <a:noFill/>
        </p:spPr>
      </p:pic>
      <p:sp>
        <p:nvSpPr>
          <p:cNvPr id="50" name="텍스트 상자 73"/>
          <p:cNvSpPr txBox="1">
            <a:spLocks/>
          </p:cNvSpPr>
          <p:nvPr/>
        </p:nvSpPr>
        <p:spPr>
          <a:xfrm>
            <a:off x="2811780" y="285115"/>
            <a:ext cx="28378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글로벌 시장규모 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DED363-435C-4FF7-B505-782EAB5B9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E27F7-3BCE-40E2-9198-5AB3C52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58" y="761954"/>
            <a:ext cx="2837815" cy="2908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4" descr="C:/Users/NOVE/AppData/Roaming/PolarisOffice/ETemp/1676_15002016/fImage5987912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1627001"/>
            <a:ext cx="4543523" cy="3164468"/>
          </a:xfrm>
          <a:prstGeom prst="rect">
            <a:avLst/>
          </a:prstGeom>
          <a:noFill/>
        </p:spPr>
      </p:pic>
      <p:pic>
        <p:nvPicPr>
          <p:cNvPr id="4" name="그림 6" descr="C:/Users/NOVE/AppData/Roaming/PolarisOffice/ETemp/1676_15002016/fImage10847512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49" y="1980149"/>
            <a:ext cx="4890011" cy="2375261"/>
          </a:xfrm>
          <a:prstGeom prst="rect">
            <a:avLst/>
          </a:prstGeom>
          <a:noFill/>
        </p:spPr>
      </p:pic>
      <p:sp>
        <p:nvSpPr>
          <p:cNvPr id="5" name="텍스트 상자 75"/>
          <p:cNvSpPr txBox="1">
            <a:spLocks/>
          </p:cNvSpPr>
          <p:nvPr/>
        </p:nvSpPr>
        <p:spPr>
          <a:xfrm>
            <a:off x="3386455" y="518160"/>
            <a:ext cx="38366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게</a:t>
            </a:r>
            <a:r>
              <a:rPr lang="ko-KR" sz="1800">
                <a:latin typeface="맑은 고딕" charset="0"/>
                <a:ea typeface="맑은 고딕" charset="0"/>
              </a:rPr>
              <a:t>임 트랜드 파악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F0E56-B45C-45C6-A8BF-BA3C255C3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5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E58713-D6B6-49DB-ADBA-54EBE7882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67" y="4053684"/>
            <a:ext cx="3168989" cy="352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36BD2A-FAC4-45E8-9C2E-44266654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" y="4535979"/>
            <a:ext cx="4173913" cy="3339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도형 63"/>
          <p:cNvSpPr>
            <a:spLocks/>
          </p:cNvSpPr>
          <p:nvPr/>
        </p:nvSpPr>
        <p:spPr>
          <a:xfrm>
            <a:off x="1397919" y="1671952"/>
            <a:ext cx="183515" cy="20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텍스트 상자 65"/>
          <p:cNvSpPr txBox="1">
            <a:spLocks/>
          </p:cNvSpPr>
          <p:nvPr/>
        </p:nvSpPr>
        <p:spPr>
          <a:xfrm>
            <a:off x="1851200" y="1586863"/>
            <a:ext cx="38366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 dirty="0">
                <a:latin typeface="맑은 고딕" charset="0"/>
                <a:ea typeface="맑은 고딕" charset="0"/>
              </a:rPr>
              <a:t>게</a:t>
            </a:r>
            <a:r>
              <a:rPr lang="ko-KR" sz="1800" dirty="0">
                <a:latin typeface="맑은 고딕" charset="0"/>
                <a:ea typeface="맑은 고딕" charset="0"/>
              </a:rPr>
              <a:t>임 개발 경험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5" name="도형 68"/>
          <p:cNvSpPr>
            <a:spLocks/>
          </p:cNvSpPr>
          <p:nvPr/>
        </p:nvSpPr>
        <p:spPr>
          <a:xfrm>
            <a:off x="1397919" y="2998358"/>
            <a:ext cx="183515" cy="20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69"/>
          <p:cNvSpPr txBox="1">
            <a:spLocks/>
          </p:cNvSpPr>
          <p:nvPr/>
        </p:nvSpPr>
        <p:spPr>
          <a:xfrm>
            <a:off x="1851200" y="2881606"/>
            <a:ext cx="502158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 dirty="0">
                <a:latin typeface="맑은 고딕" charset="0"/>
                <a:ea typeface="맑은 고딕" charset="0"/>
              </a:rPr>
              <a:t>코딩만 </a:t>
            </a:r>
            <a:r>
              <a:rPr lang="ko-KR" sz="1800" dirty="0" err="1">
                <a:latin typeface="맑은 고딕" charset="0"/>
                <a:ea typeface="맑은 고딕" charset="0"/>
              </a:rPr>
              <a:t>하는것이</a:t>
            </a:r>
            <a:r>
              <a:rPr lang="ko-KR" sz="1800" dirty="0">
                <a:latin typeface="맑은 고딕" charset="0"/>
                <a:ea typeface="맑은 고딕" charset="0"/>
              </a:rPr>
              <a:t> 아닌 UI, </a:t>
            </a:r>
            <a:r>
              <a:rPr lang="ko-KR" sz="1800" dirty="0" err="1">
                <a:latin typeface="맑은 고딕" charset="0"/>
                <a:ea typeface="맑은 고딕" charset="0"/>
              </a:rPr>
              <a:t>그래픽,사운드</a:t>
            </a:r>
            <a:r>
              <a:rPr lang="ko-KR" sz="1800" dirty="0">
                <a:latin typeface="맑은 고딕" charset="0"/>
                <a:ea typeface="맑은 고딕" charset="0"/>
              </a:rPr>
              <a:t> 등 </a:t>
            </a:r>
            <a:endParaRPr lang="en-US" altLang="ko-KR" sz="1800" dirty="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800" dirty="0">
                <a:latin typeface="맑은 고딕" charset="0"/>
                <a:ea typeface="맑은 고딕" charset="0"/>
              </a:rPr>
              <a:t>연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동</a:t>
            </a:r>
            <a:r>
              <a:rPr lang="ko-KR" sz="1800" dirty="0">
                <a:latin typeface="맑은 고딕" charset="0"/>
                <a:ea typeface="맑은 고딕" charset="0"/>
              </a:rPr>
              <a:t> 개발 경험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577850-8126-4583-9FE6-F77E77FD3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6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도형 63">
            <a:extLst>
              <a:ext uri="{FF2B5EF4-FFF2-40B4-BE49-F238E27FC236}">
                <a16:creationId xmlns:a16="http://schemas.microsoft.com/office/drawing/2014/main" id="{B8F11F1D-B9C2-4862-BCB4-C6163452BD61}"/>
              </a:ext>
            </a:extLst>
          </p:cNvPr>
          <p:cNvSpPr>
            <a:spLocks/>
          </p:cNvSpPr>
          <p:nvPr/>
        </p:nvSpPr>
        <p:spPr>
          <a:xfrm>
            <a:off x="1397919" y="2306329"/>
            <a:ext cx="183515" cy="20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65">
            <a:extLst>
              <a:ext uri="{FF2B5EF4-FFF2-40B4-BE49-F238E27FC236}">
                <a16:creationId xmlns:a16="http://schemas.microsoft.com/office/drawing/2014/main" id="{02A1A6B2-CC76-42F4-B7C5-82874BE7CEFD}"/>
              </a:ext>
            </a:extLst>
          </p:cNvPr>
          <p:cNvSpPr txBox="1">
            <a:spLocks/>
          </p:cNvSpPr>
          <p:nvPr/>
        </p:nvSpPr>
        <p:spPr>
          <a:xfrm>
            <a:off x="1851200" y="2221240"/>
            <a:ext cx="38366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en-US" altLang="ko-KR" sz="1800" dirty="0">
                <a:latin typeface="맑은 고딕" charset="0"/>
                <a:ea typeface="맑은 고딕" charset="0"/>
              </a:rPr>
              <a:t>C#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 개발 경험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텍스트 개체 틀 13"/>
          <p:cNvSpPr txBox="1">
            <a:spLocks noGrp="1"/>
          </p:cNvSpPr>
          <p:nvPr>
            <p:ph type="body" idx="1"/>
          </p:nvPr>
        </p:nvSpPr>
        <p:spPr>
          <a:xfrm>
            <a:off x="582930" y="4415472"/>
            <a:ext cx="2141855" cy="31877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4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개발 엔진: </a:t>
            </a:r>
            <a:r>
              <a:rPr lang="ko-KR" altLang="ko-KR" sz="3400" b="1" dirty="0" err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Unity</a:t>
            </a:r>
            <a:r>
              <a:rPr lang="en-US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, C#</a:t>
            </a:r>
            <a:endParaRPr lang="ko-KR" altLang="en-US" sz="2700" dirty="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" name="텍스트 개체 틀 14"/>
          <p:cNvSpPr txBox="1">
            <a:spLocks/>
          </p:cNvSpPr>
          <p:nvPr/>
        </p:nvSpPr>
        <p:spPr>
          <a:xfrm>
            <a:off x="3101022" y="4397058"/>
            <a:ext cx="2310765" cy="40322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4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장르 : </a:t>
            </a:r>
            <a:r>
              <a:rPr lang="ko-KR" altLang="ko-KR" sz="3400" b="1" dirty="0" err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 액션</a:t>
            </a:r>
            <a:endParaRPr lang="ko-KR" altLang="en-US" sz="2700" dirty="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5" name="텍스트 상자 15"/>
          <p:cNvSpPr txBox="1">
            <a:spLocks/>
          </p:cNvSpPr>
          <p:nvPr/>
        </p:nvSpPr>
        <p:spPr>
          <a:xfrm>
            <a:off x="5788024" y="4415472"/>
            <a:ext cx="1657985" cy="31813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550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플랫폼 : PC</a:t>
            </a:r>
            <a:endParaRPr lang="ko-KR" altLang="en-US" sz="2700" dirty="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pic>
        <p:nvPicPr>
          <p:cNvPr id="6" name="그림 55" descr="C:/Users/NOVE/AppData/Roaming/PolarisOffice/ETemp/1676_15002016/fImage441148180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544829"/>
            <a:ext cx="6201235" cy="3600000"/>
          </a:xfrm>
          <a:prstGeom prst="rect">
            <a:avLst/>
          </a:prstGeom>
          <a:noFill/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1E282-BF23-401A-9682-B379E3A16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7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FlowChart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도형 17"/>
          <p:cNvSpPr>
            <a:spLocks/>
          </p:cNvSpPr>
          <p:nvPr/>
        </p:nvSpPr>
        <p:spPr>
          <a:xfrm>
            <a:off x="1082040" y="106807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적 NPC생성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도형 18"/>
          <p:cNvSpPr>
            <a:spLocks/>
          </p:cNvSpPr>
          <p:nvPr/>
        </p:nvSpPr>
        <p:spPr>
          <a:xfrm>
            <a:off x="1002030" y="1956435"/>
            <a:ext cx="1329055" cy="7747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플레이어 탐지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" name="도형 19"/>
          <p:cNvSpPr>
            <a:spLocks/>
          </p:cNvSpPr>
          <p:nvPr/>
        </p:nvSpPr>
        <p:spPr>
          <a:xfrm>
            <a:off x="2816225" y="209423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대기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도형 20"/>
          <p:cNvSpPr>
            <a:spLocks/>
          </p:cNvSpPr>
          <p:nvPr/>
        </p:nvSpPr>
        <p:spPr>
          <a:xfrm>
            <a:off x="1085215" y="419608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플레이어 추격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도형 21"/>
          <p:cNvSpPr>
            <a:spLocks/>
          </p:cNvSpPr>
          <p:nvPr/>
        </p:nvSpPr>
        <p:spPr>
          <a:xfrm>
            <a:off x="979805" y="3023235"/>
            <a:ext cx="1370965" cy="8369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공격범위내 적 확인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8" name="도형 23"/>
          <p:cNvSpPr>
            <a:spLocks/>
          </p:cNvSpPr>
          <p:nvPr/>
        </p:nvSpPr>
        <p:spPr>
          <a:xfrm>
            <a:off x="2814320" y="3180715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공격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24"/>
          <p:cNvCxnSpPr>
            <a:stCxn id="3" idx="2"/>
            <a:endCxn id="4" idx="0"/>
          </p:cNvCxnSpPr>
          <p:nvPr/>
        </p:nvCxnSpPr>
        <p:spPr>
          <a:xfrm>
            <a:off x="1663065" y="1562735"/>
            <a:ext cx="3810" cy="3943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25"/>
          <p:cNvCxnSpPr>
            <a:stCxn id="4" idx="3"/>
            <a:endCxn id="5" idx="1"/>
          </p:cNvCxnSpPr>
          <p:nvPr/>
        </p:nvCxnSpPr>
        <p:spPr>
          <a:xfrm flipV="1">
            <a:off x="2330450" y="2341245"/>
            <a:ext cx="486410" cy="254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27"/>
          <p:cNvCxnSpPr>
            <a:stCxn id="4" idx="2"/>
            <a:endCxn id="7" idx="0"/>
          </p:cNvCxnSpPr>
          <p:nvPr/>
        </p:nvCxnSpPr>
        <p:spPr>
          <a:xfrm flipH="1">
            <a:off x="1664970" y="2730500"/>
            <a:ext cx="1905" cy="29337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8"/>
          <p:cNvCxnSpPr>
            <a:stCxn id="7" idx="2"/>
            <a:endCxn id="6" idx="0"/>
          </p:cNvCxnSpPr>
          <p:nvPr/>
        </p:nvCxnSpPr>
        <p:spPr>
          <a:xfrm>
            <a:off x="1664970" y="3859530"/>
            <a:ext cx="1905" cy="33718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29"/>
          <p:cNvCxnSpPr>
            <a:stCxn id="7" idx="3"/>
          </p:cNvCxnSpPr>
          <p:nvPr/>
        </p:nvCxnSpPr>
        <p:spPr>
          <a:xfrm flipV="1">
            <a:off x="2350135" y="3439160"/>
            <a:ext cx="541655" cy="254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30"/>
          <p:cNvCxnSpPr>
            <a:stCxn id="6" idx="1"/>
            <a:endCxn id="4" idx="1"/>
          </p:cNvCxnSpPr>
          <p:nvPr/>
        </p:nvCxnSpPr>
        <p:spPr>
          <a:xfrm rot="10800000">
            <a:off x="1002030" y="2343150"/>
            <a:ext cx="83820" cy="2100580"/>
          </a:xfrm>
          <a:prstGeom prst="bentConnector3">
            <a:avLst>
              <a:gd name="adj1" fmla="val 406227"/>
            </a:avLst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31"/>
          <p:cNvSpPr txBox="1">
            <a:spLocks/>
          </p:cNvSpPr>
          <p:nvPr/>
        </p:nvSpPr>
        <p:spPr>
          <a:xfrm>
            <a:off x="1186815" y="542925"/>
            <a:ext cx="13646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적 NPC </a:t>
            </a:r>
            <a:endParaRPr lang="ko-KR" altLang="en-US" sz="2000">
              <a:solidFill>
                <a:srgbClr val="AEC026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6" name="텍스트 상자 33"/>
          <p:cNvSpPr txBox="1">
            <a:spLocks/>
          </p:cNvSpPr>
          <p:nvPr/>
        </p:nvSpPr>
        <p:spPr>
          <a:xfrm>
            <a:off x="5638800" y="561340"/>
            <a:ext cx="13646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상호작용  로직 </a:t>
            </a:r>
            <a:endParaRPr lang="ko-KR" altLang="en-US" sz="2000">
              <a:solidFill>
                <a:srgbClr val="AEC026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7" name="도형 34"/>
          <p:cNvSpPr>
            <a:spLocks/>
          </p:cNvSpPr>
          <p:nvPr/>
        </p:nvSpPr>
        <p:spPr>
          <a:xfrm>
            <a:off x="5801360" y="107315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상호작용 활성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8" name="도형 36"/>
          <p:cNvSpPr>
            <a:spLocks/>
          </p:cNvSpPr>
          <p:nvPr/>
        </p:nvSpPr>
        <p:spPr>
          <a:xfrm>
            <a:off x="5595620" y="1955165"/>
            <a:ext cx="1581150" cy="8699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상호작용에 필요한 조건을 만족하는가?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9" name="도형 37"/>
          <p:cNvSpPr>
            <a:spLocks/>
          </p:cNvSpPr>
          <p:nvPr/>
        </p:nvSpPr>
        <p:spPr>
          <a:xfrm>
            <a:off x="7635240" y="215900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상호작용 비활성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0" name="도형 40"/>
          <p:cNvSpPr>
            <a:spLocks/>
          </p:cNvSpPr>
          <p:nvPr/>
        </p:nvSpPr>
        <p:spPr>
          <a:xfrm>
            <a:off x="5812790" y="354838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액션 활성화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cxnSp>
        <p:nvCxnSpPr>
          <p:cNvPr id="21" name="도형 41"/>
          <p:cNvCxnSpPr>
            <a:stCxn id="17" idx="2"/>
            <a:endCxn id="18" idx="0"/>
          </p:cNvCxnSpPr>
          <p:nvPr/>
        </p:nvCxnSpPr>
        <p:spPr>
          <a:xfrm>
            <a:off x="6382385" y="1567815"/>
            <a:ext cx="3810" cy="38798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42"/>
          <p:cNvCxnSpPr>
            <a:stCxn id="18" idx="2"/>
            <a:endCxn id="20" idx="0"/>
          </p:cNvCxnSpPr>
          <p:nvPr/>
        </p:nvCxnSpPr>
        <p:spPr>
          <a:xfrm>
            <a:off x="6385560" y="2824480"/>
            <a:ext cx="8890" cy="7245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43"/>
          <p:cNvCxnSpPr>
            <a:endCxn id="19" idx="1"/>
          </p:cNvCxnSpPr>
          <p:nvPr/>
        </p:nvCxnSpPr>
        <p:spPr>
          <a:xfrm flipV="1">
            <a:off x="7204710" y="2406015"/>
            <a:ext cx="431165" cy="508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45"/>
          <p:cNvSpPr txBox="1">
            <a:spLocks/>
          </p:cNvSpPr>
          <p:nvPr/>
        </p:nvSpPr>
        <p:spPr>
          <a:xfrm>
            <a:off x="2375535" y="2099310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6" name="텍스트 상자 47"/>
          <p:cNvSpPr txBox="1">
            <a:spLocks/>
          </p:cNvSpPr>
          <p:nvPr/>
        </p:nvSpPr>
        <p:spPr>
          <a:xfrm>
            <a:off x="2386965" y="3206115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7" name="텍스트 상자 48"/>
          <p:cNvSpPr txBox="1">
            <a:spLocks/>
          </p:cNvSpPr>
          <p:nvPr/>
        </p:nvSpPr>
        <p:spPr>
          <a:xfrm>
            <a:off x="7223125" y="2159635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9" name="텍스트 상자 50"/>
          <p:cNvSpPr txBox="1">
            <a:spLocks/>
          </p:cNvSpPr>
          <p:nvPr/>
        </p:nvSpPr>
        <p:spPr>
          <a:xfrm>
            <a:off x="1729740" y="2777490"/>
            <a:ext cx="354330" cy="1955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0" name="텍스트 상자 51"/>
          <p:cNvSpPr txBox="1">
            <a:spLocks/>
          </p:cNvSpPr>
          <p:nvPr/>
        </p:nvSpPr>
        <p:spPr>
          <a:xfrm>
            <a:off x="6407150" y="1695450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1" name="텍스트 상자 53"/>
          <p:cNvSpPr txBox="1">
            <a:spLocks/>
          </p:cNvSpPr>
          <p:nvPr/>
        </p:nvSpPr>
        <p:spPr>
          <a:xfrm>
            <a:off x="1731010" y="3850640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2" name="텍스트 상자 54"/>
          <p:cNvSpPr txBox="1">
            <a:spLocks/>
          </p:cNvSpPr>
          <p:nvPr/>
        </p:nvSpPr>
        <p:spPr>
          <a:xfrm>
            <a:off x="6433820" y="3077845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221356C4-D142-4E8B-AF5D-A7D1760702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8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핵심 요소</a:t>
            </a:r>
          </a:p>
        </p:txBody>
      </p:sp>
      <p:sp>
        <p:nvSpPr>
          <p:cNvPr id="3" name="텍스트 개체 틀 57"/>
          <p:cNvSpPr txBox="1">
            <a:spLocks noGrp="1"/>
          </p:cNvSpPr>
          <p:nvPr>
            <p:ph type="body" idx="1"/>
          </p:nvPr>
        </p:nvSpPr>
        <p:spPr>
          <a:xfrm>
            <a:off x="892771" y="2252010"/>
            <a:ext cx="7139436" cy="596834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맵을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입체적으로 </a:t>
            </a: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움직일수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있도록 특수 액션 추가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91B5CA7-87C6-4E9E-822A-FC350747597A}"/>
              </a:ext>
            </a:extLst>
          </p:cNvPr>
          <p:cNvSpPr txBox="1">
            <a:spLocks/>
          </p:cNvSpPr>
          <p:nvPr/>
        </p:nvSpPr>
        <p:spPr>
          <a:xfrm>
            <a:off x="892771" y="4063230"/>
            <a:ext cx="7470140" cy="334229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 b="1" dirty="0">
                <a:latin typeface="Arial" charset="0"/>
                <a:ea typeface="Tahoma" charset="0"/>
                <a:cs typeface="Arial" charset="0"/>
              </a:rPr>
              <a:t>보스 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맵 변경 중간 변화</a:t>
            </a:r>
            <a:r>
              <a:rPr lang="en-US" altLang="ko-KR" sz="1600" b="1" dirty="0">
                <a:latin typeface="Arial" charset="0"/>
                <a:ea typeface="Tahoma" charset="0"/>
                <a:cs typeface="Arial" charset="0"/>
              </a:rPr>
              <a:t>,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익숙한 패턴 변화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72CC86DA-3B59-4132-A010-3DE55B6EE8D8}"/>
              </a:ext>
            </a:extLst>
          </p:cNvPr>
          <p:cNvSpPr txBox="1">
            <a:spLocks/>
          </p:cNvSpPr>
          <p:nvPr/>
        </p:nvSpPr>
        <p:spPr>
          <a:xfrm>
            <a:off x="913711" y="1165521"/>
            <a:ext cx="7470140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장르특성상 스토리적 요소가 부족한 경우 </a:t>
            </a:r>
            <a:endParaRPr lang="en-US" altLang="ko-KR" sz="1600" b="1" dirty="0">
              <a:latin typeface="Arial" charset="0"/>
              <a:ea typeface="Tahoma" charset="0"/>
              <a:cs typeface="Arial" charset="0"/>
            </a:endParaRPr>
          </a:p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보스 몬스터와의 전투에서 재미를 느낀다고 판단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E266B-04DE-44E3-834B-24DCF798C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425A5B50-FB09-4B71-9BDF-72C6398ACF7D}"/>
              </a:ext>
            </a:extLst>
          </p:cNvPr>
          <p:cNvSpPr txBox="1">
            <a:spLocks/>
          </p:cNvSpPr>
          <p:nvPr/>
        </p:nvSpPr>
        <p:spPr>
          <a:xfrm>
            <a:off x="892771" y="3182131"/>
            <a:ext cx="7470140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난이도 조절을 위한 플레이어 전용기술 추가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Pages>15</Pages>
  <Words>272</Words>
  <Characters>0</Characters>
  <Application>Microsoft Office PowerPoint</Application>
  <DocSecurity>0</DocSecurity>
  <PresentationFormat>화면 슬라이드 쇼(16:9)</PresentationFormat>
  <Lines>0</Lines>
  <Paragraphs>91</Paragraphs>
  <Slides>21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Tahoma</vt:lpstr>
      <vt:lpstr>Times New Roman</vt:lpstr>
      <vt:lpstr>오피스 테마</vt:lpstr>
      <vt:lpstr>PowerPoint 프레젠테이션</vt:lpstr>
      <vt:lpstr>TABLE OF CONTENTS</vt:lpstr>
      <vt:lpstr>개발 배경</vt:lpstr>
      <vt:lpstr>개발 배경</vt:lpstr>
      <vt:lpstr>개발 배경</vt:lpstr>
      <vt:lpstr>개발 배경</vt:lpstr>
      <vt:lpstr>개발 배경</vt:lpstr>
      <vt:lpstr>FlowChart</vt:lpstr>
      <vt:lpstr>핵심 요소</vt:lpstr>
      <vt:lpstr>기본 화면</vt:lpstr>
      <vt:lpstr>플레이어 탐지,공격, 낙하블럭</vt:lpstr>
      <vt:lpstr>플레이어 탐지,공격, 낙하블럭</vt:lpstr>
      <vt:lpstr>로프 액션</vt:lpstr>
      <vt:lpstr>로프 액션</vt:lpstr>
      <vt:lpstr>맵 변경</vt:lpstr>
      <vt:lpstr>카메라</vt:lpstr>
      <vt:lpstr>텔레포트(보스)</vt:lpstr>
      <vt:lpstr>산탄 공격, 슬로우 모션 화면</vt:lpstr>
      <vt:lpstr>공격 무시</vt:lpstr>
      <vt:lpstr>산탄 공격, 슬로우  모션 화면</vt:lpstr>
      <vt:lpstr>Thank you.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NOVE</dc:creator>
  <cp:lastModifiedBy>NOVE</cp:lastModifiedBy>
  <cp:revision>44</cp:revision>
  <dcterms:modified xsi:type="dcterms:W3CDTF">2023-11-08T07:53:05Z</dcterms:modified>
  <cp:version>9.104.190.51131</cp:version>
</cp:coreProperties>
</file>